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13"/>
  </p:notesMasterIdLst>
  <p:sldIdLst>
    <p:sldId id="256" r:id="rId3"/>
    <p:sldId id="257" r:id="rId4"/>
    <p:sldId id="259" r:id="rId5"/>
    <p:sldId id="260" r:id="rId6"/>
    <p:sldId id="262" r:id="rId7"/>
    <p:sldId id="265" r:id="rId8"/>
    <p:sldId id="270" r:id="rId9"/>
    <p:sldId id="267" r:id="rId10"/>
    <p:sldId id="268" r:id="rId11"/>
    <p:sldId id="269" r:id="rId12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veat" pitchFamily="2" charset="0"/>
      <p:regular r:id="rId20"/>
      <p:bold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Indie Flower" panose="02000000000000000000" pitchFamily="2" charset="0"/>
      <p:regular r:id="rId26"/>
    </p:embeddedFont>
    <p:embeddedFont>
      <p:font typeface="Nanum Pen Script" panose="03040600000000000000" pitchFamily="66" charset="-127"/>
      <p:regular r:id="rId27"/>
    </p:embeddedFont>
    <p:embeddedFont>
      <p:font typeface="Pangolin" pitchFamily="2" charset="77"/>
      <p:regular r:id="rId28"/>
    </p:embeddedFont>
    <p:embeddedFont>
      <p:font typeface="Permanent Marker" panose="02000000000000000000" pitchFamily="2" charset="0"/>
      <p:regular r:id="rId29"/>
    </p:embeddedFont>
    <p:embeddedFont>
      <p:font typeface="Satisfy" panose="02000000000000000000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ECE964-F1B4-46F9-A997-53F90AF6A81E}">
  <a:tblStyle styleId="{C5ECE964-F1B4-46F9-A997-53F90AF6A8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9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d660ba34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a4d660ba3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b5dd9654f6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b5dd9654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4d660ba34_0_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a4d660ba34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38de39d5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d38de39d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5dd9654f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b5dd9654f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5dd9654f6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b5dd9654f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b5dd9654f6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1b5dd9654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5dd9654f6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b5dd9654f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06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b5dd9654f6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1b5dd9654f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ba732758b5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1ba732758b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05790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8650" y="199068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b="1">
                <a:latin typeface="Arial Black"/>
                <a:ea typeface="Arial Black"/>
                <a:cs typeface="Arial Black"/>
                <a:sym typeface="Arial Black"/>
              </a:rPr>
              <a:t>The Engineering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b="1">
                <a:latin typeface="Arial Black"/>
                <a:ea typeface="Arial Black"/>
                <a:cs typeface="Arial Black"/>
                <a:sym typeface="Arial Black"/>
              </a:rPr>
              <a:t>Design Process</a:t>
            </a:r>
            <a:endParaRPr sz="21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39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Present- share your findings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39" name="Google Shape;339;p39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0" name="Google Shape;340;p39"/>
          <p:cNvSpPr txBox="1"/>
          <p:nvPr/>
        </p:nvSpPr>
        <p:spPr>
          <a:xfrm>
            <a:off x="162500" y="1291325"/>
            <a:ext cx="5388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Present a talk or poster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Patent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Create a company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Write a paper or blog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Find new questions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0D369-2084-8F45-9190-E9BEC5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1221495"/>
            <a:ext cx="4880077" cy="32619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7" name="Google Shape;147;p27"/>
          <p:cNvSpPr txBox="1"/>
          <p:nvPr/>
        </p:nvSpPr>
        <p:spPr>
          <a:xfrm>
            <a:off x="142475" y="783950"/>
            <a:ext cx="143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AED44E-91B2-2044-AB08-0938B929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161" y="44253"/>
            <a:ext cx="6845677" cy="45757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Ask- what’s the problem?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74" name="Google Shape;174;p29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29"/>
          <p:cNvSpPr txBox="1"/>
          <p:nvPr/>
        </p:nvSpPr>
        <p:spPr>
          <a:xfrm>
            <a:off x="162500" y="1264200"/>
            <a:ext cx="3424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Ana, a camp counselor, needs a way to make snacks personalizable because kids want to stand out and be unique.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5600700" y="1264200"/>
            <a:ext cx="34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162500" y="3770375"/>
            <a:ext cx="5438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Sofia, a student, is worried about the future of the planet and wants recyclable or degradable food packaging for her late night study snacks.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1788" y="-912173"/>
            <a:ext cx="2535649" cy="18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9051" y="-916468"/>
            <a:ext cx="2835248" cy="1879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5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Imagine- generate ideas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88" name="Google Shape;188;p30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0" name="Google Shape;190;p30"/>
          <p:cNvPicPr preferRelativeResize="0"/>
          <p:nvPr/>
        </p:nvPicPr>
        <p:blipFill rotWithShape="1">
          <a:blip r:embed="rId6">
            <a:alphaModFix/>
          </a:blip>
          <a:srcRect b="13412"/>
          <a:stretch/>
        </p:blipFill>
        <p:spPr>
          <a:xfrm>
            <a:off x="9616700" y="3413227"/>
            <a:ext cx="2863899" cy="15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995300" y="958960"/>
            <a:ext cx="4512560" cy="339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6091900" y="1080963"/>
            <a:ext cx="210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Brainstorm!</a:t>
            </a:r>
            <a:endParaRPr sz="2100"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162500" y="1278350"/>
            <a:ext cx="1293300" cy="1293300"/>
          </a:xfrm>
          <a:prstGeom prst="rect">
            <a:avLst/>
          </a:prstGeom>
          <a:solidFill>
            <a:srgbClr val="F4F4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The</a:t>
            </a:r>
            <a:r>
              <a:rPr lang="en"/>
              <a:t> </a:t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691075" y="1619975"/>
            <a:ext cx="1293300" cy="1293300"/>
          </a:xfrm>
          <a:prstGeom prst="rect">
            <a:avLst/>
          </a:prstGeom>
          <a:solidFill>
            <a:srgbClr val="A6C4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more</a:t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260875" y="2769000"/>
            <a:ext cx="1293300" cy="1293300"/>
          </a:xfrm>
          <a:prstGeom prst="rect">
            <a:avLst/>
          </a:prstGeom>
          <a:solidFill>
            <a:srgbClr val="8EED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ideas</a:t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1691075" y="3182175"/>
            <a:ext cx="1293300" cy="1293300"/>
          </a:xfrm>
          <a:prstGeom prst="rect">
            <a:avLst/>
          </a:prstGeom>
          <a:solidFill>
            <a:srgbClr val="EB9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the</a:t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3121275" y="2432313"/>
            <a:ext cx="1293300" cy="1293300"/>
          </a:xfrm>
          <a:prstGeom prst="rect">
            <a:avLst/>
          </a:prstGeom>
          <a:solidFill>
            <a:srgbClr val="FE9E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better</a:t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946125" y="1133325"/>
            <a:ext cx="1290175" cy="793325"/>
          </a:xfrm>
          <a:custGeom>
            <a:avLst/>
            <a:gdLst/>
            <a:ahLst/>
            <a:cxnLst/>
            <a:rect l="l" t="t" r="r" b="b"/>
            <a:pathLst>
              <a:path w="51607" h="31733" extrusionOk="0">
                <a:moveTo>
                  <a:pt x="0" y="19348"/>
                </a:moveTo>
                <a:cubicBezTo>
                  <a:pt x="0" y="11360"/>
                  <a:pt x="7388" y="2706"/>
                  <a:pt x="15138" y="769"/>
                </a:cubicBezTo>
                <a:cubicBezTo>
                  <a:pt x="20962" y="-687"/>
                  <a:pt x="27455" y="605"/>
                  <a:pt x="33029" y="2834"/>
                </a:cubicBezTo>
                <a:cubicBezTo>
                  <a:pt x="43662" y="7086"/>
                  <a:pt x="47986" y="20869"/>
                  <a:pt x="51607" y="3173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99" name="Google Shape;199;p30"/>
          <p:cNvSpPr/>
          <p:nvPr/>
        </p:nvSpPr>
        <p:spPr>
          <a:xfrm>
            <a:off x="911725" y="2564855"/>
            <a:ext cx="1513800" cy="634775"/>
          </a:xfrm>
          <a:custGeom>
            <a:avLst/>
            <a:gdLst/>
            <a:ahLst/>
            <a:cxnLst/>
            <a:rect l="l" t="t" r="r" b="b"/>
            <a:pathLst>
              <a:path w="60552" h="25391" extrusionOk="0">
                <a:moveTo>
                  <a:pt x="60552" y="4061"/>
                </a:moveTo>
                <a:cubicBezTo>
                  <a:pt x="52017" y="9751"/>
                  <a:pt x="40227" y="12053"/>
                  <a:pt x="30276" y="9565"/>
                </a:cubicBezTo>
                <a:cubicBezTo>
                  <a:pt x="27560" y="8886"/>
                  <a:pt x="23479" y="4664"/>
                  <a:pt x="25459" y="2684"/>
                </a:cubicBezTo>
                <a:cubicBezTo>
                  <a:pt x="28703" y="-560"/>
                  <a:pt x="36677" y="-1133"/>
                  <a:pt x="39221" y="2684"/>
                </a:cubicBezTo>
                <a:cubicBezTo>
                  <a:pt x="42171" y="7111"/>
                  <a:pt x="40918" y="14747"/>
                  <a:pt x="37157" y="18510"/>
                </a:cubicBezTo>
                <a:cubicBezTo>
                  <a:pt x="29367" y="26303"/>
                  <a:pt x="14583" y="13651"/>
                  <a:pt x="4129" y="17134"/>
                </a:cubicBezTo>
                <a:cubicBezTo>
                  <a:pt x="1209" y="18107"/>
                  <a:pt x="0" y="22314"/>
                  <a:pt x="0" y="25391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0" name="Google Shape;200;p30"/>
          <p:cNvSpPr/>
          <p:nvPr/>
        </p:nvSpPr>
        <p:spPr>
          <a:xfrm>
            <a:off x="635151" y="3922125"/>
            <a:ext cx="1205500" cy="649175"/>
          </a:xfrm>
          <a:custGeom>
            <a:avLst/>
            <a:gdLst/>
            <a:ahLst/>
            <a:cxnLst/>
            <a:rect l="l" t="t" r="r" b="b"/>
            <a:pathLst>
              <a:path w="48220" h="25967" extrusionOk="0">
                <a:moveTo>
                  <a:pt x="2806" y="0"/>
                </a:moveTo>
                <a:cubicBezTo>
                  <a:pt x="-3501" y="6310"/>
                  <a:pt x="2314" y="23710"/>
                  <a:pt x="11063" y="25460"/>
                </a:cubicBezTo>
                <a:cubicBezTo>
                  <a:pt x="19529" y="27153"/>
                  <a:pt x="29201" y="23417"/>
                  <a:pt x="35834" y="17891"/>
                </a:cubicBezTo>
                <a:cubicBezTo>
                  <a:pt x="40078" y="14355"/>
                  <a:pt x="42696" y="6881"/>
                  <a:pt x="48220" y="6881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1" name="Google Shape;201;p30"/>
          <p:cNvSpPr/>
          <p:nvPr/>
        </p:nvSpPr>
        <p:spPr>
          <a:xfrm>
            <a:off x="2735175" y="3113625"/>
            <a:ext cx="481675" cy="464450"/>
          </a:xfrm>
          <a:custGeom>
            <a:avLst/>
            <a:gdLst/>
            <a:ahLst/>
            <a:cxnLst/>
            <a:rect l="l" t="t" r="r" b="b"/>
            <a:pathLst>
              <a:path w="19267" h="18578" extrusionOk="0">
                <a:moveTo>
                  <a:pt x="0" y="18578"/>
                </a:moveTo>
                <a:cubicBezTo>
                  <a:pt x="4866" y="13712"/>
                  <a:pt x="6881" y="6192"/>
                  <a:pt x="12386" y="2064"/>
                </a:cubicBezTo>
                <a:cubicBezTo>
                  <a:pt x="14302" y="628"/>
                  <a:pt x="17573" y="1692"/>
                  <a:pt x="19267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2" name="Google Shape;202;p30"/>
          <p:cNvSpPr txBox="1"/>
          <p:nvPr/>
        </p:nvSpPr>
        <p:spPr>
          <a:xfrm>
            <a:off x="4644238" y="1538888"/>
            <a:ext cx="4407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Strategies for idea generation include: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Yes and…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Group brainstorm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How might we…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Interview users (also good way to generate needs)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Substitute, combine, modify, adapt, eliminate, rearrange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Plan- select a solution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22" name="Google Shape;222;p32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32"/>
          <p:cNvSpPr txBox="1"/>
          <p:nvPr/>
        </p:nvSpPr>
        <p:spPr>
          <a:xfrm>
            <a:off x="9284525" y="860075"/>
            <a:ext cx="398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Metrics for selection: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Feasibility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Cost effectiveness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to state of the art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research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600100" y="1820475"/>
            <a:ext cx="1293300" cy="1293300"/>
          </a:xfrm>
          <a:prstGeom prst="rect">
            <a:avLst/>
          </a:prstGeom>
          <a:solidFill>
            <a:srgbClr val="F4F4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anum Pen Script"/>
                <a:ea typeface="Nanum Pen Script"/>
                <a:cs typeface="Nanum Pen Script"/>
                <a:sym typeface="Nanum Pen Script"/>
              </a:rPr>
              <a:t>Sandwich cookie</a:t>
            </a:r>
            <a:endParaRPr sz="24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3873725" y="1820475"/>
            <a:ext cx="1293300" cy="1293300"/>
          </a:xfrm>
          <a:prstGeom prst="rect">
            <a:avLst/>
          </a:prstGeom>
          <a:solidFill>
            <a:srgbClr val="A6C4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Cave aged artisan cookie</a:t>
            </a:r>
            <a:endParaRPr sz="2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2236913" y="2432475"/>
            <a:ext cx="1293300" cy="1293300"/>
          </a:xfrm>
          <a:prstGeom prst="rect">
            <a:avLst/>
          </a:prstGeom>
          <a:solidFill>
            <a:srgbClr val="8EED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aveat"/>
                <a:ea typeface="Caveat"/>
                <a:cs typeface="Caveat"/>
                <a:sym typeface="Caveat"/>
              </a:rPr>
              <a:t>8-in-1</a:t>
            </a:r>
            <a:endParaRPr sz="230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aveat"/>
                <a:ea typeface="Caveat"/>
                <a:cs typeface="Caveat"/>
                <a:sym typeface="Caveat"/>
              </a:rPr>
              <a:t>Flavors Cookie</a:t>
            </a:r>
            <a:endParaRPr sz="23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5510538" y="2432475"/>
            <a:ext cx="1293300" cy="1293300"/>
          </a:xfrm>
          <a:prstGeom prst="rect">
            <a:avLst/>
          </a:prstGeom>
          <a:solidFill>
            <a:srgbClr val="EB9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Zero calorie cookie capsule</a:t>
            </a:r>
            <a:endParaRPr sz="2000"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7147350" y="1820463"/>
            <a:ext cx="1293300" cy="1293300"/>
          </a:xfrm>
          <a:prstGeom prst="rect">
            <a:avLst/>
          </a:prstGeom>
          <a:solidFill>
            <a:srgbClr val="FE9E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Gold leaf cookie</a:t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600100" y="2709675"/>
            <a:ext cx="1032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x</a:t>
            </a:r>
            <a:endParaRPr sz="3600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4004238" y="2785875"/>
            <a:ext cx="1032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x</a:t>
            </a:r>
            <a:endParaRPr sz="3600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5225200" y="2097675"/>
            <a:ext cx="1032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x</a:t>
            </a:r>
            <a:endParaRPr sz="3600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7528038" y="2643625"/>
            <a:ext cx="1032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x</a:t>
            </a:r>
            <a:endParaRPr sz="3600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52025" y="3736106"/>
            <a:ext cx="218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Market research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similar product exists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3427925" y="3736106"/>
            <a:ext cx="218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Timeline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too long for production cycle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5064750" y="1155200"/>
            <a:ext cx="2184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Feasibility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technology doesn’t exist (yet)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162500" y="1204425"/>
            <a:ext cx="306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Factors to consider:</a:t>
            </a:r>
            <a:endParaRPr sz="2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6803825" y="3874706"/>
            <a:ext cx="21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Cost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too expensive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1058522" y="3216375"/>
            <a:ext cx="67900" cy="732850"/>
          </a:xfrm>
          <a:custGeom>
            <a:avLst/>
            <a:gdLst/>
            <a:ahLst/>
            <a:cxnLst/>
            <a:rect l="l" t="t" r="r" b="b"/>
            <a:pathLst>
              <a:path w="2716" h="29314" extrusionOk="0">
                <a:moveTo>
                  <a:pt x="2173" y="0"/>
                </a:moveTo>
                <a:cubicBezTo>
                  <a:pt x="256" y="9583"/>
                  <a:pt x="-1658" y="20574"/>
                  <a:pt x="2716" y="29314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Google Shape;239;p32"/>
          <p:cNvSpPr/>
          <p:nvPr/>
        </p:nvSpPr>
        <p:spPr>
          <a:xfrm>
            <a:off x="4546375" y="3297800"/>
            <a:ext cx="162850" cy="610725"/>
          </a:xfrm>
          <a:custGeom>
            <a:avLst/>
            <a:gdLst/>
            <a:ahLst/>
            <a:cxnLst/>
            <a:rect l="l" t="t" r="r" b="b"/>
            <a:pathLst>
              <a:path w="6514" h="24429" extrusionOk="0">
                <a:moveTo>
                  <a:pt x="0" y="0"/>
                </a:moveTo>
                <a:cubicBezTo>
                  <a:pt x="5263" y="6582"/>
                  <a:pt x="6514" y="16001"/>
                  <a:pt x="6514" y="2442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Google Shape;240;p32"/>
          <p:cNvSpPr/>
          <p:nvPr/>
        </p:nvSpPr>
        <p:spPr>
          <a:xfrm>
            <a:off x="5489456" y="1818550"/>
            <a:ext cx="156175" cy="515700"/>
          </a:xfrm>
          <a:custGeom>
            <a:avLst/>
            <a:gdLst/>
            <a:ahLst/>
            <a:cxnLst/>
            <a:rect l="l" t="t" r="r" b="b"/>
            <a:pathLst>
              <a:path w="6247" h="20628" extrusionOk="0">
                <a:moveTo>
                  <a:pt x="6247" y="20628"/>
                </a:moveTo>
                <a:cubicBezTo>
                  <a:pt x="1303" y="15684"/>
                  <a:pt x="-2492" y="4948"/>
                  <a:pt x="244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Google Shape;241;p32"/>
          <p:cNvSpPr/>
          <p:nvPr/>
        </p:nvSpPr>
        <p:spPr>
          <a:xfrm>
            <a:off x="7239562" y="3202825"/>
            <a:ext cx="767475" cy="814250"/>
          </a:xfrm>
          <a:custGeom>
            <a:avLst/>
            <a:gdLst/>
            <a:ahLst/>
            <a:cxnLst/>
            <a:rect l="l" t="t" r="r" b="b"/>
            <a:pathLst>
              <a:path w="30699" h="32570" extrusionOk="0">
                <a:moveTo>
                  <a:pt x="30699" y="0"/>
                </a:moveTo>
                <a:cubicBezTo>
                  <a:pt x="30699" y="4613"/>
                  <a:pt x="28854" y="10422"/>
                  <a:pt x="24728" y="12485"/>
                </a:cubicBezTo>
                <a:cubicBezTo>
                  <a:pt x="17563" y="16068"/>
                  <a:pt x="8594" y="15641"/>
                  <a:pt x="1928" y="20085"/>
                </a:cubicBezTo>
                <a:cubicBezTo>
                  <a:pt x="-1548" y="22402"/>
                  <a:pt x="843" y="28393"/>
                  <a:pt x="843" y="3257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Google Shape;242;p32"/>
          <p:cNvSpPr/>
          <p:nvPr/>
        </p:nvSpPr>
        <p:spPr>
          <a:xfrm>
            <a:off x="2242232" y="2157053"/>
            <a:ext cx="1292975" cy="1829150"/>
          </a:xfrm>
          <a:custGeom>
            <a:avLst/>
            <a:gdLst/>
            <a:ahLst/>
            <a:cxnLst/>
            <a:rect l="l" t="t" r="r" b="b"/>
            <a:pathLst>
              <a:path w="51719" h="73166" extrusionOk="0">
                <a:moveTo>
                  <a:pt x="32995" y="6002"/>
                </a:moveTo>
                <a:cubicBezTo>
                  <a:pt x="21018" y="6002"/>
                  <a:pt x="1821" y="10342"/>
                  <a:pt x="967" y="22288"/>
                </a:cubicBezTo>
                <a:cubicBezTo>
                  <a:pt x="490" y="28966"/>
                  <a:pt x="-873" y="35936"/>
                  <a:pt x="967" y="42373"/>
                </a:cubicBezTo>
                <a:cubicBezTo>
                  <a:pt x="5163" y="57055"/>
                  <a:pt x="21412" y="77593"/>
                  <a:pt x="35709" y="72230"/>
                </a:cubicBezTo>
                <a:cubicBezTo>
                  <a:pt x="52269" y="66018"/>
                  <a:pt x="54997" y="36986"/>
                  <a:pt x="48195" y="20659"/>
                </a:cubicBezTo>
                <a:cubicBezTo>
                  <a:pt x="44646" y="12142"/>
                  <a:pt x="31690" y="-6052"/>
                  <a:pt x="27567" y="2202"/>
                </a:cubicBezTo>
              </a:path>
            </a:pathLst>
          </a:custGeom>
          <a:noFill/>
          <a:ln w="28575" cap="flat" cmpd="sng">
            <a:solidFill>
              <a:srgbClr val="6FDA6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Create- make it!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74" name="Google Shape;274;p35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" name="Google Shape;275;p35"/>
          <p:cNvSpPr txBox="1"/>
          <p:nvPr/>
        </p:nvSpPr>
        <p:spPr>
          <a:xfrm>
            <a:off x="162500" y="1320288"/>
            <a:ext cx="2155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Rapid prototyping</a:t>
            </a:r>
            <a:endParaRPr sz="2000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3174831" y="1320288"/>
            <a:ext cx="2155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Proof of concept</a:t>
            </a:r>
            <a:endParaRPr sz="2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6187162" y="1320288"/>
            <a:ext cx="274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Low-cost model</a:t>
            </a:r>
            <a:endParaRPr sz="2000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D43C6-764C-F446-8681-2808DF10E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30" y="2120688"/>
            <a:ext cx="1444083" cy="2057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F5B60-AA8F-BD48-84DA-FB1DF47AE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319" y="2132118"/>
            <a:ext cx="1540823" cy="2268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E9095-AEF4-C446-AF70-6392E013F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48" y="2119157"/>
            <a:ext cx="2113737" cy="24527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Test- evaluate the solution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79" name="Google Shape;279;p35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1" name="Google Shape;281;p35"/>
          <p:cNvSpPr txBox="1"/>
          <p:nvPr/>
        </p:nvSpPr>
        <p:spPr>
          <a:xfrm>
            <a:off x="162500" y="1209900"/>
            <a:ext cx="5388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alibri"/>
                <a:ea typeface="Calibri"/>
                <a:cs typeface="Calibri"/>
                <a:sym typeface="Calibri"/>
              </a:rPr>
              <a:t>Quantitative metrics for success: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Set a benchmark or goal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Is it better than the current state of the art?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 to the consumer again!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-3000000" y="341375"/>
            <a:ext cx="3000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Degrades faster, in more mild conditions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 more lightweight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Keeps food fresh just as long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Kids prefer it to other snacks</a:t>
            </a:r>
            <a:endParaRPr dirty="0"/>
          </a:p>
        </p:txBody>
      </p:sp>
      <p:sp>
        <p:nvSpPr>
          <p:cNvPr id="286" name="Google Shape;286;p35"/>
          <p:cNvSpPr txBox="1"/>
          <p:nvPr/>
        </p:nvSpPr>
        <p:spPr>
          <a:xfrm>
            <a:off x="76200" y="2983400"/>
            <a:ext cx="2526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Ana: unique snacks 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→ How many kids prefer the new option?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→ Will parents pay more for it?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5017800" y="2842213"/>
            <a:ext cx="4071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Sofia: degradable packaging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→ Faster degradation time 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→ Milder degradation conditions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→ Keeps food fresh for same amount of time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252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Improve- make changes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12" name="Google Shape;312;p37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3" name="Google Shape;313;p37"/>
          <p:cNvSpPr txBox="1"/>
          <p:nvPr/>
        </p:nvSpPr>
        <p:spPr>
          <a:xfrm>
            <a:off x="162500" y="1291325"/>
            <a:ext cx="538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Factorial design is a useful framework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4" name="Google Shape;314;p37"/>
          <p:cNvGraphicFramePr/>
          <p:nvPr/>
        </p:nvGraphicFramePr>
        <p:xfrm>
          <a:off x="368625" y="2113063"/>
          <a:ext cx="4835625" cy="1983875"/>
        </p:xfrm>
        <a:graphic>
          <a:graphicData uri="http://schemas.openxmlformats.org/drawingml/2006/table">
            <a:tbl>
              <a:tblPr>
                <a:noFill/>
                <a:tableStyleId>{C5ECE964-F1B4-46F9-A997-53F90AF6A81E}</a:tableStyleId>
              </a:tblPr>
              <a:tblGrid>
                <a:gridCol w="79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Factor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Name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Trial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Treatment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Cookie mix-in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E9E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F4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walnuts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7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Cookie size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E9E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Normal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F4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Extra large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5" name="Google Shape;315;p37"/>
          <p:cNvPicPr preferRelativeResize="0"/>
          <p:nvPr/>
        </p:nvPicPr>
        <p:blipFill rotWithShape="1">
          <a:blip r:embed="rId4">
            <a:alphaModFix/>
          </a:blip>
          <a:srcRect b="8164"/>
          <a:stretch/>
        </p:blipFill>
        <p:spPr>
          <a:xfrm>
            <a:off x="5204250" y="1135650"/>
            <a:ext cx="3738928" cy="34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/>
        </p:nvSpPr>
        <p:spPr>
          <a:xfrm>
            <a:off x="56550" y="4714400"/>
            <a:ext cx="218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Clara Troyano-Valls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0" y="4623955"/>
            <a:ext cx="9144000" cy="519600"/>
          </a:xfrm>
          <a:prstGeom prst="rect">
            <a:avLst/>
          </a:prstGeom>
          <a:solidFill>
            <a:srgbClr val="98DDB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38"/>
          <p:cNvPicPr preferRelativeResize="0"/>
          <p:nvPr/>
        </p:nvPicPr>
        <p:blipFill rotWithShape="1">
          <a:blip r:embed="rId3">
            <a:alphaModFix/>
          </a:blip>
          <a:srcRect l="21313" t="92856" r="55049"/>
          <a:stretch/>
        </p:blipFill>
        <p:spPr>
          <a:xfrm>
            <a:off x="7411575" y="4623955"/>
            <a:ext cx="1732426" cy="5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162488" y="8680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BBB"/>
              </a:buClr>
              <a:buSzPts val="3300"/>
              <a:buFont typeface="Arial Black"/>
              <a:buNone/>
            </a:pPr>
            <a:r>
              <a:rPr lang="en">
                <a:solidFill>
                  <a:srgbClr val="454BBB"/>
                </a:solidFill>
                <a:latin typeface="Arial Black"/>
                <a:ea typeface="Arial Black"/>
                <a:cs typeface="Arial Black"/>
                <a:sym typeface="Arial Black"/>
              </a:rPr>
              <a:t>Repeat the create- test- improve cycle until goal is met</a:t>
            </a:r>
            <a:endParaRPr>
              <a:solidFill>
                <a:srgbClr val="454BBB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325" name="Google Shape;325;p38"/>
          <p:cNvCxnSpPr/>
          <p:nvPr/>
        </p:nvCxnSpPr>
        <p:spPr>
          <a:xfrm>
            <a:off x="0" y="1080980"/>
            <a:ext cx="8049000" cy="0"/>
          </a:xfrm>
          <a:prstGeom prst="straightConnector1">
            <a:avLst/>
          </a:prstGeom>
          <a:noFill/>
          <a:ln w="38100" cap="rnd" cmpd="sng">
            <a:solidFill>
              <a:srgbClr val="98DDB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6" name="Google Shape;326;p38"/>
          <p:cNvSpPr txBox="1"/>
          <p:nvPr/>
        </p:nvSpPr>
        <p:spPr>
          <a:xfrm>
            <a:off x="162500" y="1291325"/>
            <a:ext cx="538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Factorial design is a useful framework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7" name="Google Shape;327;p38"/>
          <p:cNvGraphicFramePr/>
          <p:nvPr/>
        </p:nvGraphicFramePr>
        <p:xfrm>
          <a:off x="368625" y="2113063"/>
          <a:ext cx="4835625" cy="1983875"/>
        </p:xfrm>
        <a:graphic>
          <a:graphicData uri="http://schemas.openxmlformats.org/drawingml/2006/table">
            <a:tbl>
              <a:tblPr>
                <a:noFill/>
                <a:tableStyleId>{C5ECE964-F1B4-46F9-A997-53F90AF6A81E}</a:tableStyleId>
              </a:tblPr>
              <a:tblGrid>
                <a:gridCol w="79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Factor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Name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Trial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Treatment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Cookie mix-in 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E9E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F4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walnuts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7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Cookie mix-in 2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E9E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Normal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4F4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caramel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8" name="Google Shape;328;p38"/>
          <p:cNvPicPr preferRelativeResize="0"/>
          <p:nvPr/>
        </p:nvPicPr>
        <p:blipFill rotWithShape="1">
          <a:blip r:embed="rId4">
            <a:alphaModFix/>
          </a:blip>
          <a:srcRect b="7876"/>
          <a:stretch/>
        </p:blipFill>
        <p:spPr>
          <a:xfrm>
            <a:off x="5296000" y="1133738"/>
            <a:ext cx="3757624" cy="34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/>
        </p:nvSpPr>
        <p:spPr>
          <a:xfrm>
            <a:off x="56550" y="4714400"/>
            <a:ext cx="218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Clara Troyano-Valls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450" y="4397400"/>
            <a:ext cx="2561375" cy="1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383</Words>
  <Application>Microsoft Macintosh PowerPoint</Application>
  <PresentationFormat>On-screen Show (16:9)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Calibri</vt:lpstr>
      <vt:lpstr>Pangolin</vt:lpstr>
      <vt:lpstr>Arial Black</vt:lpstr>
      <vt:lpstr>Arial</vt:lpstr>
      <vt:lpstr>Indie Flower</vt:lpstr>
      <vt:lpstr>Georgia</vt:lpstr>
      <vt:lpstr>Satisfy</vt:lpstr>
      <vt:lpstr>Nanum Pen Script</vt:lpstr>
      <vt:lpstr>Caveat</vt:lpstr>
      <vt:lpstr>Permanent Marker</vt:lpstr>
      <vt:lpstr>Simple Light</vt:lpstr>
      <vt:lpstr>Office Theme</vt:lpstr>
      <vt:lpstr>The Engineering Design Process</vt:lpstr>
      <vt:lpstr>PowerPoint Presentation</vt:lpstr>
      <vt:lpstr>Ask- what’s the problem?</vt:lpstr>
      <vt:lpstr>Imagine- generate ideas</vt:lpstr>
      <vt:lpstr>Plan- select a solution</vt:lpstr>
      <vt:lpstr>Create- make it!</vt:lpstr>
      <vt:lpstr>Test- evaluate the solution</vt:lpstr>
      <vt:lpstr>Improve- make changes</vt:lpstr>
      <vt:lpstr>Repeat the create- test- improve cycle until goal is met</vt:lpstr>
      <vt:lpstr>Present- share your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Engineering Design Process</dc:title>
  <cp:lastModifiedBy>Haley Beech</cp:lastModifiedBy>
  <cp:revision>5</cp:revision>
  <dcterms:modified xsi:type="dcterms:W3CDTF">2024-09-19T21:46:00Z</dcterms:modified>
</cp:coreProperties>
</file>